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8B4B2A-5B97-479B-AA9B-B6AA861E99A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154B74-E96F-45AE-8894-1644A64502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PEI Council of People with Disabilities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26936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4400" dirty="0" smtClean="0"/>
              <a:t>Who we are: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Provincial organization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12 full time staff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Services to 10,000 islanders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Core programs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Gov’t funds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 social enterprises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Scotland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Embers Staffing Solutions</a:t>
            </a:r>
          </a:p>
          <a:p>
            <a:r>
              <a:rPr lang="en-CA" dirty="0" err="1" smtClean="0"/>
              <a:t>MadLug</a:t>
            </a:r>
            <a:endParaRPr lang="en-CA" dirty="0" smtClean="0"/>
          </a:p>
          <a:p>
            <a:r>
              <a:rPr lang="en-CA" dirty="0" err="1" smtClean="0"/>
              <a:t>Brewgooders</a:t>
            </a:r>
            <a:endParaRPr lang="en-CA" dirty="0" smtClean="0"/>
          </a:p>
          <a:p>
            <a:r>
              <a:rPr lang="en-CA" dirty="0" smtClean="0"/>
              <a:t>Jaipur Rugs</a:t>
            </a:r>
          </a:p>
          <a:p>
            <a:r>
              <a:rPr lang="en-CA" dirty="0" smtClean="0"/>
              <a:t>Women’s Beans Project</a:t>
            </a:r>
          </a:p>
          <a:p>
            <a:r>
              <a:rPr lang="en-CA" dirty="0" smtClean="0"/>
              <a:t>Hey Girls </a:t>
            </a:r>
          </a:p>
          <a:p>
            <a:r>
              <a:rPr lang="en-CA" dirty="0" smtClean="0"/>
              <a:t>ARCH – Australia's Centre for Rural Entrepreneurs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6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Comments </a:t>
            </a:r>
          </a:p>
          <a:p>
            <a:pPr algn="ctr">
              <a:buNone/>
            </a:pPr>
            <a:r>
              <a:rPr lang="en-US" sz="8000" dirty="0" smtClean="0"/>
              <a:t>or </a:t>
            </a:r>
          </a:p>
          <a:p>
            <a:pPr algn="ctr">
              <a:buNone/>
            </a:pPr>
            <a:r>
              <a:rPr lang="en-US" sz="8000" dirty="0" smtClean="0"/>
              <a:t>Questions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Our Journey</a:t>
            </a:r>
          </a:p>
          <a:p>
            <a:r>
              <a:rPr lang="en-US" sz="2400" dirty="0" smtClean="0"/>
              <a:t>Social Enterprise – the new way</a:t>
            </a:r>
          </a:p>
          <a:p>
            <a:endParaRPr lang="en-US" sz="2400" dirty="0" smtClean="0"/>
          </a:p>
          <a:p>
            <a:r>
              <a:rPr lang="en-US" sz="2400" dirty="0" smtClean="0"/>
              <a:t>Becoming an enterprising non profit</a:t>
            </a:r>
          </a:p>
          <a:p>
            <a:endParaRPr lang="en-US" sz="2400" dirty="0" smtClean="0"/>
          </a:p>
          <a:p>
            <a:r>
              <a:rPr lang="en-US" sz="2400" dirty="0" smtClean="0"/>
              <a:t>Calgary</a:t>
            </a:r>
          </a:p>
          <a:p>
            <a:endParaRPr lang="en-US" sz="2400" dirty="0" smtClean="0"/>
          </a:p>
          <a:p>
            <a:r>
              <a:rPr lang="en-US" sz="2400" dirty="0" smtClean="0"/>
              <a:t>St. John</a:t>
            </a:r>
          </a:p>
          <a:p>
            <a:endParaRPr lang="en-CA" sz="2400" dirty="0"/>
          </a:p>
          <a:p>
            <a:r>
              <a:rPr lang="en-CA" sz="2400" dirty="0" smtClean="0"/>
              <a:t>Scotland </a:t>
            </a:r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Our Social Enterprises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Snoezelen Room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Summer Tutoring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Designated Parking Permit Program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Gov’t contribution / Return on Investment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Snoezelen Room – Govt largest customer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Summer Tutoring – Dept Ed &amp; Wage 					       Subsidies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Designated Parking – Legislation, 						  Partnership &amp; 					           Contract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Structure</a:t>
            </a:r>
          </a:p>
          <a:p>
            <a:pPr>
              <a:buNone/>
            </a:pPr>
            <a:r>
              <a:rPr lang="en-US" dirty="0" smtClean="0"/>
              <a:t> Three Possibilities:</a:t>
            </a:r>
          </a:p>
          <a:p>
            <a:endParaRPr lang="en-US" dirty="0" smtClean="0"/>
          </a:p>
          <a:p>
            <a:pPr marL="1115568" lvl="2" indent="-457200">
              <a:buNone/>
            </a:pPr>
            <a:r>
              <a:rPr lang="en-US" dirty="0" smtClean="0"/>
              <a:t>Within the non profit structure</a:t>
            </a:r>
          </a:p>
          <a:p>
            <a:pPr marL="1115568" lvl="2" indent="-457200">
              <a:buNone/>
            </a:pPr>
            <a:endParaRPr lang="en-US" dirty="0" smtClean="0"/>
          </a:p>
          <a:p>
            <a:pPr marL="1115568" lvl="2" indent="-457200">
              <a:buNone/>
            </a:pPr>
            <a:r>
              <a:rPr lang="en-US" dirty="0" smtClean="0"/>
              <a:t>Separate Entity</a:t>
            </a:r>
          </a:p>
          <a:p>
            <a:pPr marL="1115568" lvl="2" indent="-457200">
              <a:buNone/>
            </a:pPr>
            <a:endParaRPr lang="en-CA" dirty="0"/>
          </a:p>
          <a:p>
            <a:pPr marL="1115568" lvl="2" indent="-457200">
              <a:buNone/>
            </a:pPr>
            <a:r>
              <a:rPr lang="en-CA" dirty="0" smtClean="0"/>
              <a:t>B- Corporation </a:t>
            </a:r>
            <a:endParaRPr lang="en-US" dirty="0" smtClean="0"/>
          </a:p>
          <a:p>
            <a:pPr marL="1115568" lvl="2" indent="-4572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715000"/>
          </a:xfrm>
        </p:spPr>
        <p:txBody>
          <a:bodyPr>
            <a:normAutofit fontScale="70000" lnSpcReduction="20000"/>
          </a:bodyPr>
          <a:lstStyle/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dirty="0" smtClean="0"/>
              <a:t>			</a:t>
            </a:r>
            <a:r>
              <a:rPr lang="en-US" sz="2900" b="1" dirty="0" smtClean="0"/>
              <a:t>Within the non profit structure</a:t>
            </a:r>
          </a:p>
          <a:p>
            <a:pPr>
              <a:buNone/>
            </a:pPr>
            <a:r>
              <a:rPr lang="en-US" b="1" dirty="0" smtClean="0"/>
              <a:t>Pros</a:t>
            </a:r>
            <a:endParaRPr lang="en-US" sz="5400" u="sng" dirty="0" smtClean="0"/>
          </a:p>
          <a:p>
            <a:pPr lvl="0"/>
            <a:r>
              <a:rPr lang="en-US" dirty="0" smtClean="0"/>
              <a:t>Gives the enterprise access to grants</a:t>
            </a:r>
            <a:endParaRPr lang="en-US" sz="5400" u="sng" dirty="0" smtClean="0"/>
          </a:p>
          <a:p>
            <a:pPr lvl="0"/>
            <a:r>
              <a:rPr lang="en-US" dirty="0" smtClean="0"/>
              <a:t>No Income Tax on generated revenues</a:t>
            </a:r>
            <a:endParaRPr lang="en-US" sz="5400" u="sng" dirty="0" smtClean="0"/>
          </a:p>
          <a:p>
            <a:pPr lvl="0"/>
            <a:r>
              <a:rPr lang="en-US" dirty="0" smtClean="0"/>
              <a:t>More flexible use of in-house staff, space, and equipment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Cons</a:t>
            </a:r>
            <a:endParaRPr lang="en-US" sz="5400" u="sng" dirty="0" smtClean="0"/>
          </a:p>
          <a:p>
            <a:pPr lvl="0"/>
            <a:r>
              <a:rPr lang="en-US" sz="3100" dirty="0" smtClean="0"/>
              <a:t>Not able to attract outside Investors</a:t>
            </a:r>
            <a:endParaRPr lang="en-US" sz="3100" u="sng" dirty="0" smtClean="0"/>
          </a:p>
          <a:p>
            <a:pPr lvl="0"/>
            <a:r>
              <a:rPr lang="en-US" sz="3100" dirty="0" smtClean="0"/>
              <a:t>organizations assets may be exposed to risks </a:t>
            </a:r>
            <a:endParaRPr lang="en-US" sz="3100" u="sng" dirty="0" smtClean="0"/>
          </a:p>
          <a:p>
            <a:pPr lvl="0"/>
            <a:r>
              <a:rPr lang="en-US" sz="3100" dirty="0" smtClean="0"/>
              <a:t>CRA only related business is permitted</a:t>
            </a:r>
          </a:p>
          <a:p>
            <a:pPr lvl="0"/>
            <a:r>
              <a:rPr lang="en-US" sz="3100" dirty="0" smtClean="0"/>
              <a:t>definition of related business is a gray area but if business is not related - charitable status can be revoked.</a:t>
            </a:r>
            <a:endParaRPr lang="en-US" sz="3100" u="sng" dirty="0" smtClean="0"/>
          </a:p>
          <a:p>
            <a:pPr lvl="0"/>
            <a:r>
              <a:rPr lang="en-US" sz="3100" dirty="0" smtClean="0"/>
              <a:t>business activity is only supposed to receive a minor portion of the charity’s attention and resources </a:t>
            </a:r>
          </a:p>
          <a:p>
            <a:endParaRPr lang="en-US" sz="2900" u="sng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	Separate Entity</a:t>
            </a:r>
          </a:p>
          <a:p>
            <a:pPr>
              <a:buNone/>
            </a:pPr>
            <a:r>
              <a:rPr lang="en-US" b="1" dirty="0" smtClean="0"/>
              <a:t>Pros</a:t>
            </a:r>
            <a:endParaRPr lang="en-US" u="sng" dirty="0" smtClean="0"/>
          </a:p>
          <a:p>
            <a:pPr lvl="0"/>
            <a:r>
              <a:rPr lang="en-US" dirty="0" smtClean="0"/>
              <a:t>isolate and limit liability to NGO by creating separate taxable corporation</a:t>
            </a:r>
            <a:endParaRPr lang="en-US" u="sng" dirty="0" smtClean="0"/>
          </a:p>
          <a:p>
            <a:pPr lvl="0"/>
            <a:r>
              <a:rPr lang="en-US" dirty="0" smtClean="0"/>
              <a:t>Access to capital and financing and ability to share returns with investors</a:t>
            </a:r>
            <a:endParaRPr lang="en-US" u="sng" dirty="0" smtClean="0"/>
          </a:p>
          <a:p>
            <a:pPr lvl="0"/>
            <a:r>
              <a:rPr lang="en-US" dirty="0" smtClean="0"/>
              <a:t>organization can own and control the corporation and be the ultimate beneficiary, through share ownership and control of the board</a:t>
            </a:r>
            <a:endParaRPr lang="en-US" u="sng" dirty="0" smtClean="0"/>
          </a:p>
          <a:p>
            <a:pPr lvl="0"/>
            <a:r>
              <a:rPr lang="en-US" dirty="0" smtClean="0"/>
              <a:t>enterprise can make pre-tax charitable donations to the parent organization</a:t>
            </a:r>
            <a:endParaRPr lang="en-US" u="sng" dirty="0" smtClean="0"/>
          </a:p>
          <a:p>
            <a:pPr lvl="0"/>
            <a:r>
              <a:rPr lang="en-US" dirty="0" smtClean="0"/>
              <a:t>greater focus on business purpose</a:t>
            </a:r>
            <a:endParaRPr lang="en-US" u="sng" dirty="0" smtClean="0"/>
          </a:p>
          <a:p>
            <a:pPr lvl="0"/>
            <a:r>
              <a:rPr lang="en-US" dirty="0" smtClean="0"/>
              <a:t>arrangement can reduce perceptions of unfair competition with the private sector.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Separate Entity</a:t>
            </a:r>
          </a:p>
          <a:p>
            <a:pPr>
              <a:buNone/>
            </a:pPr>
            <a:r>
              <a:rPr lang="en-US" dirty="0" smtClean="0"/>
              <a:t>Cons</a:t>
            </a:r>
          </a:p>
          <a:p>
            <a:pPr lvl="0"/>
            <a:r>
              <a:rPr lang="en-US" sz="2200" dirty="0" smtClean="0"/>
              <a:t>No access to charitable grants</a:t>
            </a:r>
            <a:endParaRPr lang="en-US" sz="2200" u="sng" dirty="0" smtClean="0"/>
          </a:p>
          <a:p>
            <a:pPr lvl="0"/>
            <a:r>
              <a:rPr lang="en-US" sz="2200" dirty="0" smtClean="0"/>
              <a:t>pay income tax on revenues (Although paying taxes is a sign the enterprise is making money, and the Income Tax Act allows a corporation to deduct 75 percent of its annual net income through charitable donations.)</a:t>
            </a:r>
            <a:endParaRPr lang="en-US" sz="2200" u="sng" dirty="0" smtClean="0"/>
          </a:p>
          <a:p>
            <a:r>
              <a:rPr lang="en-US" sz="2200" dirty="0" smtClean="0"/>
              <a:t>Can use NGO resources but need a formal written contract agreement and should pay for services and space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PEI Council of People with Disabilities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Next Steps</a:t>
            </a:r>
          </a:p>
          <a:p>
            <a:r>
              <a:rPr lang="en-US" dirty="0" smtClean="0"/>
              <a:t>Look at existing operations</a:t>
            </a:r>
          </a:p>
          <a:p>
            <a:r>
              <a:rPr lang="en-US" dirty="0" smtClean="0"/>
              <a:t>Identify strengths</a:t>
            </a:r>
          </a:p>
          <a:p>
            <a:r>
              <a:rPr lang="en-US" dirty="0" smtClean="0"/>
              <a:t>Create wish list (gap analysis)</a:t>
            </a:r>
          </a:p>
          <a:p>
            <a:r>
              <a:rPr lang="en-US" dirty="0" smtClean="0"/>
              <a:t>Use strengths to fill gaps and generate revenue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256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PEI Council of People with Disabilities</vt:lpstr>
      <vt:lpstr>PEI Council of People with Disabilities</vt:lpstr>
      <vt:lpstr>PEI Council of People with Disabilities</vt:lpstr>
      <vt:lpstr>PEI Council of People with Disabilities</vt:lpstr>
      <vt:lpstr>PEI Council of People with Disabilities</vt:lpstr>
      <vt:lpstr>PEI Council of People with Disabilities</vt:lpstr>
      <vt:lpstr>PEI Council of People with Disabilities</vt:lpstr>
      <vt:lpstr>PEI Council of People with Disabilities</vt:lpstr>
      <vt:lpstr>PEI Council of People with Disabilities</vt:lpstr>
      <vt:lpstr>Scotland Experience </vt:lpstr>
      <vt:lpstr>PEI Council of People with Disabilities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 Council of People with Disabilities</dc:title>
  <dc:creator>Marsha</dc:creator>
  <cp:lastModifiedBy>Windows User</cp:lastModifiedBy>
  <cp:revision>10</cp:revision>
  <dcterms:created xsi:type="dcterms:W3CDTF">2014-04-03T12:54:02Z</dcterms:created>
  <dcterms:modified xsi:type="dcterms:W3CDTF">2018-12-03T16:28:53Z</dcterms:modified>
</cp:coreProperties>
</file>